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9"/>
  </p:notesMasterIdLst>
  <p:handoutMasterIdLst>
    <p:handoutMasterId r:id="rId10"/>
  </p:handoutMasterIdLst>
  <p:sldIdLst>
    <p:sldId id="256" r:id="rId2"/>
    <p:sldId id="260" r:id="rId3"/>
    <p:sldId id="264" r:id="rId4"/>
    <p:sldId id="261" r:id="rId5"/>
    <p:sldId id="258" r:id="rId6"/>
    <p:sldId id="262" r:id="rId7"/>
    <p:sldId id="263"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2C"/>
    <a:srgbClr val="FFDE81"/>
    <a:srgbClr val="FFD358"/>
    <a:srgbClr val="8031A7"/>
    <a:srgbClr val="BFBFBF"/>
    <a:srgbClr val="007A97"/>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59938" autoAdjust="0"/>
  </p:normalViewPr>
  <p:slideViewPr>
    <p:cSldViewPr snapToGrid="0" snapToObjects="1">
      <p:cViewPr varScale="1">
        <p:scale>
          <a:sx n="96" d="100"/>
          <a:sy n="96" d="100"/>
        </p:scale>
        <p:origin x="-2556" y="-90"/>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0"/>
    </p:cViewPr>
  </p:sorterViewPr>
  <p:notesViewPr>
    <p:cSldViewPr snapToGrid="0" snapToObjects="1">
      <p:cViewPr varScale="1">
        <p:scale>
          <a:sx n="97" d="100"/>
          <a:sy n="97" d="100"/>
        </p:scale>
        <p:origin x="-36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goal of this Practice Lab is to create a number of scalar DSE Search indexes.</a:t>
            </a:r>
            <a:endParaRPr lang="en-US" baseline="0" dirty="0" smtClean="0"/>
          </a:p>
          <a:p>
            <a:endParaRPr lang="en-US" baseline="0" dirty="0" smtClean="0"/>
          </a:p>
          <a:p>
            <a:r>
              <a:rPr lang="en-US" baseline="0" dirty="0" smtClean="0"/>
              <a:t>Runtime requirements are detailed in the slide above.</a:t>
            </a:r>
            <a:endParaRPr lang="en-US" dirty="0"/>
          </a:p>
        </p:txBody>
      </p:sp>
    </p:spTree>
    <p:extLst>
      <p:ext uri="{BB962C8B-B14F-4D97-AF65-F5344CB8AC3E}">
        <p14:creationId xmlns:p14="http://schemas.microsoft.com/office/powerpoint/2010/main" val="4091433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endParaRPr lang="en-US" dirty="0" smtClean="0"/>
          </a:p>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CQL syntax to harvest from:</a:t>
            </a:r>
          </a:p>
          <a:p>
            <a:endParaRPr lang="en-US" dirty="0" smtClean="0"/>
          </a:p>
          <a:p>
            <a:r>
              <a:rPr lang="en-US" dirty="0" smtClean="0"/>
              <a:t>DROP KEYSPACE ks_7447;</a:t>
            </a:r>
          </a:p>
          <a:p>
            <a:endParaRPr lang="en-US" dirty="0" smtClean="0"/>
          </a:p>
          <a:p>
            <a:r>
              <a:rPr lang="en-US" dirty="0" smtClean="0"/>
              <a:t>CREATE KEYSPACE ks_7447 WITH REPLICATION = </a:t>
            </a:r>
          </a:p>
          <a:p>
            <a:r>
              <a:rPr lang="en-US" dirty="0" smtClean="0"/>
              <a:t>   {'class': '</a:t>
            </a:r>
            <a:r>
              <a:rPr lang="en-US" dirty="0" err="1" smtClean="0"/>
              <a:t>SimpleStrategy</a:t>
            </a:r>
            <a:r>
              <a:rPr lang="en-US" dirty="0" smtClean="0"/>
              <a:t>', '</a:t>
            </a:r>
            <a:r>
              <a:rPr lang="en-US" dirty="0" err="1" smtClean="0"/>
              <a:t>replication_factor</a:t>
            </a:r>
            <a:r>
              <a:rPr lang="en-US" dirty="0" smtClean="0"/>
              <a:t>': 1};</a:t>
            </a:r>
          </a:p>
          <a:p>
            <a:endParaRPr lang="en-US" dirty="0" smtClean="0"/>
          </a:p>
          <a:p>
            <a:r>
              <a:rPr lang="en-US" dirty="0" smtClean="0"/>
              <a:t>USE ks_7447;</a:t>
            </a:r>
          </a:p>
          <a:p>
            <a:endParaRPr lang="en-US" dirty="0" smtClean="0"/>
          </a:p>
          <a:p>
            <a:r>
              <a:rPr lang="en-US" dirty="0" smtClean="0"/>
              <a:t>CREATE TABLE t3</a:t>
            </a:r>
          </a:p>
          <a:p>
            <a:r>
              <a:rPr lang="en-US" dirty="0" smtClean="0"/>
              <a:t>   (</a:t>
            </a:r>
          </a:p>
          <a:p>
            <a:r>
              <a:rPr lang="en-US" dirty="0" smtClean="0"/>
              <a:t>   col1               TEXT,</a:t>
            </a:r>
          </a:p>
          <a:p>
            <a:r>
              <a:rPr lang="en-US" dirty="0" smtClean="0"/>
              <a:t>   col2               TEXT,</a:t>
            </a:r>
          </a:p>
          <a:p>
            <a:r>
              <a:rPr lang="en-US" dirty="0" smtClean="0"/>
              <a:t>   col3               TEXT,</a:t>
            </a:r>
          </a:p>
          <a:p>
            <a:r>
              <a:rPr lang="en-US" dirty="0" smtClean="0"/>
              <a:t>   col4               TEXT,</a:t>
            </a:r>
          </a:p>
          <a:p>
            <a:r>
              <a:rPr lang="en-US" dirty="0" smtClean="0"/>
              <a:t>   col5               TEXT,</a:t>
            </a:r>
          </a:p>
          <a:p>
            <a:r>
              <a:rPr lang="en-US" dirty="0" smtClean="0"/>
              <a:t>   col6               DOUBLE, </a:t>
            </a:r>
          </a:p>
          <a:p>
            <a:r>
              <a:rPr lang="en-US" dirty="0" smtClean="0"/>
              <a:t>   col7               INT,    </a:t>
            </a:r>
          </a:p>
          <a:p>
            <a:r>
              <a:rPr lang="en-US" dirty="0" smtClean="0"/>
              <a:t>   col8               DOUBLE,</a:t>
            </a:r>
          </a:p>
          <a:p>
            <a:r>
              <a:rPr lang="en-US" dirty="0" smtClean="0"/>
              <a:t>   col9               INT,</a:t>
            </a:r>
          </a:p>
          <a:p>
            <a:r>
              <a:rPr lang="en-US" dirty="0" smtClean="0"/>
              <a:t>   col0               TEXT,</a:t>
            </a:r>
          </a:p>
          <a:p>
            <a:r>
              <a:rPr lang="en-US" dirty="0" smtClean="0"/>
              <a:t>   PRIMARY KEY ((col1, col2)) );</a:t>
            </a:r>
          </a:p>
          <a:p>
            <a:endParaRPr lang="en-US" dirty="0" smtClean="0"/>
          </a:p>
          <a:p>
            <a:r>
              <a:rPr lang="en-US" dirty="0" smtClean="0"/>
              <a:t>CREATE SEARCH INDEX ON t3 WITH COLUMNS col1, </a:t>
            </a:r>
          </a:p>
          <a:p>
            <a:r>
              <a:rPr lang="en-US" dirty="0" smtClean="0"/>
              <a:t>   * { excluded : true };</a:t>
            </a:r>
          </a:p>
          <a:p>
            <a:endParaRPr lang="en-US" dirty="0" smtClean="0"/>
          </a:p>
          <a:p>
            <a:r>
              <a:rPr lang="en-US" dirty="0" smtClean="0"/>
              <a:t>   // /////////////////////////////////////////////////////</a:t>
            </a:r>
          </a:p>
          <a:p>
            <a:endParaRPr lang="en-US" dirty="0" smtClean="0"/>
          </a:p>
          <a:p>
            <a:r>
              <a:rPr lang="en-US" dirty="0" smtClean="0"/>
              <a:t>INSERT INTO t3</a:t>
            </a:r>
          </a:p>
          <a:p>
            <a:r>
              <a:rPr lang="en-US" dirty="0" smtClean="0"/>
              <a:t>   (col1, col2, col3, col4, col5,</a:t>
            </a:r>
          </a:p>
          <a:p>
            <a:r>
              <a:rPr lang="en-US" dirty="0" smtClean="0"/>
              <a:t>      col6, col7, col8, col9, col0)</a:t>
            </a:r>
          </a:p>
          <a:p>
            <a:r>
              <a:rPr lang="en-US" dirty="0" smtClean="0"/>
              <a:t>   VALUES ('</a:t>
            </a:r>
            <a:r>
              <a:rPr lang="en-US" dirty="0" err="1" smtClean="0"/>
              <a:t>aaa</a:t>
            </a:r>
            <a:r>
              <a:rPr lang="en-US" dirty="0" smtClean="0"/>
              <a:t>', '</a:t>
            </a:r>
            <a:r>
              <a:rPr lang="en-US" dirty="0" err="1" smtClean="0"/>
              <a:t>aaa</a:t>
            </a:r>
            <a:r>
              <a:rPr lang="en-US" dirty="0" smtClean="0"/>
              <a:t>', 'Dave', 'Dave', '</a:t>
            </a:r>
            <a:r>
              <a:rPr lang="en-US" dirty="0" err="1" smtClean="0"/>
              <a:t>aaa</a:t>
            </a:r>
            <a:r>
              <a:rPr lang="en-US" dirty="0" smtClean="0"/>
              <a:t>',</a:t>
            </a:r>
          </a:p>
          <a:p>
            <a:r>
              <a:rPr lang="en-US" dirty="0" smtClean="0"/>
              <a:t>      17.76, 17, 17.76, 17, '</a:t>
            </a:r>
            <a:r>
              <a:rPr lang="en-US" dirty="0" err="1" smtClean="0"/>
              <a:t>aaa</a:t>
            </a:r>
            <a:r>
              <a:rPr lang="en-US" dirty="0" smtClean="0"/>
              <a:t>');</a:t>
            </a:r>
          </a:p>
          <a:p>
            <a:r>
              <a:rPr lang="en-US" dirty="0" smtClean="0"/>
              <a:t>INSERT INTO t3</a:t>
            </a:r>
          </a:p>
          <a:p>
            <a:r>
              <a:rPr lang="en-US" dirty="0" smtClean="0"/>
              <a:t>   (col1, col2, col3, col4, col5,</a:t>
            </a:r>
          </a:p>
          <a:p>
            <a:r>
              <a:rPr lang="en-US" dirty="0" smtClean="0"/>
              <a:t>      col6, col7, col8, col9, col0)</a:t>
            </a:r>
          </a:p>
          <a:p>
            <a:r>
              <a:rPr lang="en-US" dirty="0" smtClean="0"/>
              <a:t>   VALUES ('</a:t>
            </a:r>
            <a:r>
              <a:rPr lang="en-US" dirty="0" err="1" smtClean="0"/>
              <a:t>bbb</a:t>
            </a:r>
            <a:r>
              <a:rPr lang="en-US" dirty="0" smtClean="0"/>
              <a:t>', '</a:t>
            </a:r>
            <a:r>
              <a:rPr lang="en-US" dirty="0" err="1" smtClean="0"/>
              <a:t>bbb</a:t>
            </a:r>
            <a:r>
              <a:rPr lang="en-US" dirty="0" smtClean="0"/>
              <a:t>', 'David', 'David', '</a:t>
            </a:r>
            <a:r>
              <a:rPr lang="en-US" dirty="0" err="1" smtClean="0"/>
              <a:t>bbb</a:t>
            </a:r>
            <a:r>
              <a:rPr lang="en-US" dirty="0" smtClean="0"/>
              <a:t>',</a:t>
            </a:r>
          </a:p>
          <a:p>
            <a:r>
              <a:rPr lang="en-US" dirty="0" smtClean="0"/>
              <a:t>      17.092, 17, 17.092, 17, '</a:t>
            </a:r>
            <a:r>
              <a:rPr lang="en-US" dirty="0" err="1" smtClean="0"/>
              <a:t>bbb</a:t>
            </a:r>
            <a:r>
              <a:rPr lang="en-US" dirty="0" smtClean="0"/>
              <a:t>');</a:t>
            </a:r>
          </a:p>
          <a:p>
            <a:r>
              <a:rPr lang="en-US" dirty="0" smtClean="0"/>
              <a:t>INSERT INTO t3</a:t>
            </a:r>
          </a:p>
          <a:p>
            <a:r>
              <a:rPr lang="en-US" dirty="0" smtClean="0"/>
              <a:t>   (col1, col2, col3, col4, col5,</a:t>
            </a:r>
          </a:p>
          <a:p>
            <a:r>
              <a:rPr lang="en-US" dirty="0" smtClean="0"/>
              <a:t>      col6, col7, col8, col9, col0)</a:t>
            </a:r>
          </a:p>
          <a:p>
            <a:r>
              <a:rPr lang="en-US" dirty="0" smtClean="0"/>
              <a:t>   VALUES ('ccc', 'ccc', '</a:t>
            </a:r>
            <a:r>
              <a:rPr lang="en-US" dirty="0" err="1" smtClean="0"/>
              <a:t>Davidia</a:t>
            </a:r>
            <a:r>
              <a:rPr lang="en-US" dirty="0" smtClean="0"/>
              <a:t>', '</a:t>
            </a:r>
            <a:r>
              <a:rPr lang="en-US" dirty="0" err="1" smtClean="0"/>
              <a:t>Davidia</a:t>
            </a:r>
            <a:r>
              <a:rPr lang="en-US" dirty="0" smtClean="0"/>
              <a:t>', 'ccc',</a:t>
            </a:r>
          </a:p>
          <a:p>
            <a:r>
              <a:rPr lang="en-US" dirty="0" smtClean="0"/>
              <a:t>      16.003, 16, 16.003, 16, 'ccc');</a:t>
            </a:r>
          </a:p>
          <a:p>
            <a:r>
              <a:rPr lang="en-US" dirty="0" smtClean="0"/>
              <a:t>INSERT INTO t3</a:t>
            </a:r>
          </a:p>
          <a:p>
            <a:r>
              <a:rPr lang="en-US" dirty="0" smtClean="0"/>
              <a:t>   (col1, col2, col3, col4, col5,</a:t>
            </a:r>
          </a:p>
          <a:p>
            <a:r>
              <a:rPr lang="en-US" dirty="0" smtClean="0"/>
              <a:t>      col6, col7, col8, col9, col0)</a:t>
            </a:r>
          </a:p>
          <a:p>
            <a:r>
              <a:rPr lang="en-US" dirty="0" smtClean="0"/>
              <a:t>   VALUES ('</a:t>
            </a:r>
            <a:r>
              <a:rPr lang="en-US" dirty="0" err="1" smtClean="0"/>
              <a:t>ddd</a:t>
            </a:r>
            <a:r>
              <a:rPr lang="en-US" dirty="0" smtClean="0"/>
              <a:t>', '</a:t>
            </a:r>
            <a:r>
              <a:rPr lang="en-US" dirty="0" err="1" smtClean="0"/>
              <a:t>ddd</a:t>
            </a:r>
            <a:r>
              <a:rPr lang="en-US" dirty="0" smtClean="0"/>
              <a:t>', 'Sophie', 'Stinky', '</a:t>
            </a:r>
            <a:r>
              <a:rPr lang="en-US" dirty="0" err="1" smtClean="0"/>
              <a:t>ddd</a:t>
            </a:r>
            <a:r>
              <a:rPr lang="en-US" dirty="0" smtClean="0"/>
              <a:t>',</a:t>
            </a:r>
          </a:p>
          <a:p>
            <a:r>
              <a:rPr lang="en-US" dirty="0" smtClean="0"/>
              <a:t>      16.00002, 16, 16.00002, 16, '</a:t>
            </a:r>
            <a:r>
              <a:rPr lang="en-US" dirty="0" err="1" smtClean="0"/>
              <a:t>ddd</a:t>
            </a:r>
            <a:r>
              <a:rPr lang="en-US" dirty="0" smtClean="0"/>
              <a:t>');</a:t>
            </a:r>
          </a:p>
          <a:p>
            <a:endParaRPr lang="en-US" dirty="0" smtClean="0"/>
          </a:p>
          <a:p>
            <a:r>
              <a:rPr lang="en-US" dirty="0" smtClean="0"/>
              <a:t>   // /////////////////////////////////////////////////////</a:t>
            </a:r>
          </a:p>
          <a:p>
            <a:endParaRPr lang="en-US" dirty="0" smtClean="0"/>
          </a:p>
          <a:p>
            <a:r>
              <a:rPr lang="en-US" dirty="0" smtClean="0"/>
              <a:t>ALTER SEARCH INDEX SCHEMA ON t3</a:t>
            </a:r>
          </a:p>
          <a:p>
            <a:r>
              <a:rPr lang="en-US" dirty="0" smtClean="0"/>
              <a:t>   ADD </a:t>
            </a:r>
            <a:r>
              <a:rPr lang="en-US" dirty="0" err="1" smtClean="0"/>
              <a:t>types.fieldtype</a:t>
            </a:r>
            <a:r>
              <a:rPr lang="en-US" dirty="0" smtClean="0"/>
              <a:t>[@class='</a:t>
            </a:r>
            <a:r>
              <a:rPr lang="en-US" dirty="0" err="1" smtClean="0"/>
              <a:t>org.apache.solr.schema.StrField</a:t>
            </a:r>
            <a:r>
              <a:rPr lang="en-US" dirty="0" smtClean="0"/>
              <a:t>',</a:t>
            </a:r>
          </a:p>
          <a:p>
            <a:r>
              <a:rPr lang="en-US" dirty="0" smtClean="0"/>
              <a:t>   @name='StrField53'];</a:t>
            </a:r>
          </a:p>
          <a:p>
            <a:endParaRPr lang="en-US" dirty="0" smtClean="0"/>
          </a:p>
          <a:p>
            <a:r>
              <a:rPr lang="en-US" dirty="0" smtClean="0"/>
              <a:t>ALTER SEARCH INDEX SCHEMA ON t3 ADD </a:t>
            </a:r>
            <a:r>
              <a:rPr lang="en-US" dirty="0" err="1" smtClean="0"/>
              <a:t>fieldType</a:t>
            </a:r>
            <a:r>
              <a:rPr lang="en-US" dirty="0" smtClean="0"/>
              <a:t>[@name='TextField54',</a:t>
            </a:r>
          </a:p>
          <a:p>
            <a:r>
              <a:rPr lang="en-US" dirty="0" smtClean="0"/>
              <a:t>   @class='</a:t>
            </a:r>
            <a:r>
              <a:rPr lang="en-US" dirty="0" err="1" smtClean="0"/>
              <a:t>solr.TextField</a:t>
            </a:r>
            <a:r>
              <a:rPr lang="en-US" dirty="0" smtClean="0"/>
              <a:t>'] WITH</a:t>
            </a:r>
          </a:p>
          <a:p>
            <a:r>
              <a:rPr lang="en-US" dirty="0" smtClean="0"/>
              <a:t>   '{"analyzer":{"</a:t>
            </a:r>
            <a:r>
              <a:rPr lang="en-US" dirty="0" err="1" smtClean="0"/>
              <a:t>tokenizer</a:t>
            </a:r>
            <a:r>
              <a:rPr lang="en-US" dirty="0" smtClean="0"/>
              <a:t>":{"class":"</a:t>
            </a:r>
            <a:r>
              <a:rPr lang="en-US" dirty="0" err="1" smtClean="0"/>
              <a:t>solr.KeywordTokenizerFactory</a:t>
            </a:r>
            <a:r>
              <a:rPr lang="en-US" dirty="0" smtClean="0"/>
              <a:t>"},</a:t>
            </a:r>
          </a:p>
          <a:p>
            <a:r>
              <a:rPr lang="en-US" dirty="0" smtClean="0"/>
              <a:t>   "filter":{"class":"</a:t>
            </a:r>
            <a:r>
              <a:rPr lang="en-US" dirty="0" err="1" smtClean="0"/>
              <a:t>solr.LowerCaseFilterFactory</a:t>
            </a:r>
            <a:r>
              <a:rPr lang="en-US" dirty="0" smtClean="0"/>
              <a:t>"}}}';</a:t>
            </a:r>
          </a:p>
          <a:p>
            <a:endParaRPr lang="en-US" dirty="0" smtClean="0"/>
          </a:p>
          <a:p>
            <a:r>
              <a:rPr lang="en-US" dirty="0" smtClean="0"/>
              <a:t>ALTER SEARCH INDEX SCHEMA ON t3</a:t>
            </a:r>
          </a:p>
          <a:p>
            <a:r>
              <a:rPr lang="en-US" dirty="0" smtClean="0"/>
              <a:t>   ADD </a:t>
            </a:r>
            <a:r>
              <a:rPr lang="en-US" dirty="0" err="1" smtClean="0"/>
              <a:t>types.fieldtype</a:t>
            </a:r>
            <a:r>
              <a:rPr lang="en-US" dirty="0" smtClean="0"/>
              <a:t>[@class='</a:t>
            </a:r>
            <a:r>
              <a:rPr lang="en-US" dirty="0" err="1" smtClean="0"/>
              <a:t>org.apache.solr.schema.TrieDoubleField</a:t>
            </a:r>
            <a:r>
              <a:rPr lang="en-US" dirty="0" smtClean="0"/>
              <a:t>',</a:t>
            </a:r>
          </a:p>
          <a:p>
            <a:r>
              <a:rPr lang="en-US" dirty="0" smtClean="0"/>
              <a:t>   @name='TrieDoubleField55'];</a:t>
            </a:r>
          </a:p>
          <a:p>
            <a:r>
              <a:rPr lang="en-US" dirty="0" smtClean="0"/>
              <a:t>ALTER SEARCH INDEX SCHEMA ON t3</a:t>
            </a:r>
          </a:p>
          <a:p>
            <a:r>
              <a:rPr lang="en-US" dirty="0" smtClean="0"/>
              <a:t>   ADD </a:t>
            </a:r>
            <a:r>
              <a:rPr lang="en-US" dirty="0" err="1" smtClean="0"/>
              <a:t>types.fieldtype</a:t>
            </a:r>
            <a:r>
              <a:rPr lang="en-US" dirty="0" smtClean="0"/>
              <a:t>[@class='</a:t>
            </a:r>
            <a:r>
              <a:rPr lang="en-US" dirty="0" err="1" smtClean="0"/>
              <a:t>org.apache.solr.schema.TrieIntField</a:t>
            </a:r>
            <a:r>
              <a:rPr lang="en-US" dirty="0" smtClean="0"/>
              <a:t>',</a:t>
            </a:r>
          </a:p>
          <a:p>
            <a:r>
              <a:rPr lang="en-US" dirty="0" smtClean="0"/>
              <a:t>   @name='TrieIntField56'];</a:t>
            </a:r>
          </a:p>
          <a:p>
            <a:endParaRPr lang="en-US" dirty="0" smtClean="0"/>
          </a:p>
          <a:p>
            <a:r>
              <a:rPr lang="en-US" dirty="0" smtClean="0"/>
              <a:t>   // /////////////////////////////////////////////////////</a:t>
            </a:r>
          </a:p>
          <a:p>
            <a:endParaRPr lang="en-US" dirty="0" smtClean="0"/>
          </a:p>
          <a:p>
            <a:r>
              <a:rPr lang="en-US" dirty="0" smtClean="0"/>
              <a:t>ALTER SEARCH INDEX SCHEMA ON t3 ADD </a:t>
            </a:r>
            <a:r>
              <a:rPr lang="en-US" dirty="0" err="1" smtClean="0"/>
              <a:t>fields.field</a:t>
            </a:r>
            <a:r>
              <a:rPr lang="en-US" dirty="0" smtClean="0"/>
              <a:t>[@name='col3',</a:t>
            </a:r>
          </a:p>
          <a:p>
            <a:r>
              <a:rPr lang="en-US" dirty="0" smtClean="0"/>
              <a:t>   @type='StrField53', @</a:t>
            </a:r>
            <a:r>
              <a:rPr lang="en-US" dirty="0" err="1" smtClean="0"/>
              <a:t>docValues</a:t>
            </a:r>
            <a:r>
              <a:rPr lang="en-US" dirty="0" smtClean="0"/>
              <a:t>='true'];</a:t>
            </a:r>
          </a:p>
          <a:p>
            <a:r>
              <a:rPr lang="en-US" dirty="0" smtClean="0"/>
              <a:t>ALTER SEARCH INDEX SCHEMA ON t3 ADD </a:t>
            </a:r>
            <a:r>
              <a:rPr lang="en-US" dirty="0" err="1" smtClean="0"/>
              <a:t>fields.field</a:t>
            </a:r>
            <a:r>
              <a:rPr lang="en-US" dirty="0" smtClean="0"/>
              <a:t>[@name='col4',</a:t>
            </a:r>
          </a:p>
          <a:p>
            <a:r>
              <a:rPr lang="en-US" dirty="0" smtClean="0"/>
              <a:t>   @type='TextField54', @</a:t>
            </a:r>
            <a:r>
              <a:rPr lang="en-US" dirty="0" err="1" smtClean="0"/>
              <a:t>docValues</a:t>
            </a:r>
            <a:r>
              <a:rPr lang="en-US" dirty="0" smtClean="0"/>
              <a:t>='true'];</a:t>
            </a:r>
          </a:p>
          <a:p>
            <a:r>
              <a:rPr lang="en-US" dirty="0" smtClean="0"/>
              <a:t>ALTER SEARCH INDEX SCHEMA ON t3 ADD </a:t>
            </a:r>
            <a:r>
              <a:rPr lang="en-US" dirty="0" err="1" smtClean="0"/>
              <a:t>fields.field</a:t>
            </a:r>
            <a:r>
              <a:rPr lang="en-US" dirty="0" smtClean="0"/>
              <a:t>[@name='col6',</a:t>
            </a:r>
          </a:p>
          <a:p>
            <a:r>
              <a:rPr lang="en-US" dirty="0" smtClean="0"/>
              <a:t>   @type='TrieDoubleField55', @</a:t>
            </a:r>
            <a:r>
              <a:rPr lang="en-US" dirty="0" err="1" smtClean="0"/>
              <a:t>docValues</a:t>
            </a:r>
            <a:r>
              <a:rPr lang="en-US" dirty="0" smtClean="0"/>
              <a:t>='true'];</a:t>
            </a:r>
          </a:p>
          <a:p>
            <a:r>
              <a:rPr lang="en-US" dirty="0" smtClean="0"/>
              <a:t>ALTER SEARCH INDEX SCHEMA ON t3 ADD </a:t>
            </a:r>
            <a:r>
              <a:rPr lang="en-US" dirty="0" err="1" smtClean="0"/>
              <a:t>fields.field</a:t>
            </a:r>
            <a:r>
              <a:rPr lang="en-US" dirty="0" smtClean="0"/>
              <a:t>[@name='col7',</a:t>
            </a:r>
          </a:p>
          <a:p>
            <a:r>
              <a:rPr lang="en-US" dirty="0" smtClean="0"/>
              <a:t>   @type='TrieIntField56', @</a:t>
            </a:r>
            <a:r>
              <a:rPr lang="en-US" dirty="0" err="1" smtClean="0"/>
              <a:t>docValues</a:t>
            </a:r>
            <a:r>
              <a:rPr lang="en-US" dirty="0" smtClean="0"/>
              <a:t>='true'];</a:t>
            </a:r>
          </a:p>
          <a:p>
            <a:endParaRPr lang="en-US" dirty="0" smtClean="0"/>
          </a:p>
          <a:p>
            <a:r>
              <a:rPr lang="en-US" dirty="0" smtClean="0"/>
              <a:t>RELOAD  SEARCH INDEX ON t3;</a:t>
            </a:r>
          </a:p>
          <a:p>
            <a:r>
              <a:rPr lang="en-US" dirty="0" smtClean="0"/>
              <a:t>REBUILD SEARCH INDEX ON t3;</a:t>
            </a:r>
          </a:p>
          <a:p>
            <a:endParaRPr lang="en-US" dirty="0" smtClean="0"/>
          </a:p>
          <a:p>
            <a:r>
              <a:rPr lang="en-US" dirty="0" smtClean="0"/>
              <a:t>   // /////////////////////////////////////////////////////</a:t>
            </a:r>
          </a:p>
          <a:p>
            <a:endParaRPr lang="en-US" dirty="0" smtClean="0"/>
          </a:p>
          <a:p>
            <a:r>
              <a:rPr lang="en-US" dirty="0" smtClean="0"/>
              <a:t>SELECT * FROM t3</a:t>
            </a:r>
          </a:p>
          <a:p>
            <a:r>
              <a:rPr lang="en-US" dirty="0" smtClean="0"/>
              <a:t>ORDER BY col6 ASC, col7 DESC, col3 ASC;</a:t>
            </a:r>
          </a:p>
          <a:p>
            <a:endParaRPr lang="en-US" dirty="0" smtClean="0"/>
          </a:p>
          <a:p>
            <a:r>
              <a:rPr lang="en-US" dirty="0" smtClean="0"/>
              <a:t>SELECT * FROM t3</a:t>
            </a:r>
          </a:p>
          <a:p>
            <a:r>
              <a:rPr lang="en-US" dirty="0" smtClean="0"/>
              <a:t>WHERE col6 &gt; 12.0 AND col7 &lt; 26;</a:t>
            </a:r>
          </a:p>
          <a:p>
            <a:endParaRPr lang="en-US" dirty="0" smtClean="0"/>
          </a:p>
          <a:p>
            <a:r>
              <a:rPr lang="en-US" dirty="0" smtClean="0"/>
              <a:t>//  The statement below fails</a:t>
            </a:r>
          </a:p>
          <a:p>
            <a:r>
              <a:rPr lang="en-US" dirty="0" smtClean="0"/>
              <a:t>SELECT * FROM t3</a:t>
            </a:r>
          </a:p>
          <a:p>
            <a:r>
              <a:rPr lang="en-US" dirty="0" smtClean="0"/>
              <a:t>WHERE col6 &gt; 12.0 OR col7 &lt; 26;</a:t>
            </a:r>
          </a:p>
          <a:p>
            <a:endParaRPr lang="en-US" dirty="0" smtClean="0"/>
          </a:p>
          <a:p>
            <a:endParaRPr lang="en-US" dirty="0" smtClean="0"/>
          </a:p>
          <a:p>
            <a:r>
              <a:rPr lang="en-US" dirty="0" smtClean="0"/>
              <a:t>SELECT * FROM t3</a:t>
            </a:r>
          </a:p>
          <a:p>
            <a:r>
              <a:rPr lang="en-US" dirty="0" smtClean="0"/>
              <a:t>WHERE </a:t>
            </a:r>
            <a:r>
              <a:rPr lang="en-US" dirty="0" err="1" smtClean="0"/>
              <a:t>solr_query</a:t>
            </a:r>
            <a:r>
              <a:rPr lang="en-US" dirty="0" smtClean="0"/>
              <a:t> = 'col6:[12.0 TO *] OR col7:[* TO 26]';</a:t>
            </a:r>
          </a:p>
          <a:p>
            <a:r>
              <a:rPr lang="en-US" dirty="0" smtClean="0"/>
              <a:t>   //</a:t>
            </a:r>
          </a:p>
          <a:p>
            <a:r>
              <a:rPr lang="en-US" dirty="0" smtClean="0"/>
              <a:t>SELECT * FROM t3</a:t>
            </a:r>
          </a:p>
          <a:p>
            <a:r>
              <a:rPr lang="en-US" dirty="0" smtClean="0"/>
              <a:t>WHERE </a:t>
            </a:r>
            <a:r>
              <a:rPr lang="en-US" dirty="0" err="1" smtClean="0"/>
              <a:t>solr_query</a:t>
            </a:r>
            <a:r>
              <a:rPr lang="en-US" dirty="0" smtClean="0"/>
              <a:t> = 'col6:[12.0 TO *] AND col7:[* TO -10]';</a:t>
            </a:r>
          </a:p>
          <a:p>
            <a:endParaRPr lang="en-US" dirty="0" smtClean="0"/>
          </a:p>
          <a:p>
            <a:endParaRPr lang="en-US" dirty="0" smtClean="0"/>
          </a:p>
          <a:p>
            <a:r>
              <a:rPr lang="en-US" dirty="0" smtClean="0"/>
              <a:t>//  The statement below fails</a:t>
            </a:r>
          </a:p>
          <a:p>
            <a:r>
              <a:rPr lang="en-US" dirty="0" smtClean="0"/>
              <a:t>SELECT * FROM t3</a:t>
            </a:r>
          </a:p>
          <a:p>
            <a:r>
              <a:rPr lang="en-US" dirty="0" smtClean="0"/>
              <a:t>WHERE </a:t>
            </a:r>
            <a:r>
              <a:rPr lang="en-US" dirty="0" err="1" smtClean="0"/>
              <a:t>solr_query</a:t>
            </a:r>
            <a:r>
              <a:rPr lang="en-US" dirty="0" smtClean="0"/>
              <a:t> = 'col6:[12.0 TO *] AND col7:[* TO 26]' ORDER BY col6 ASC;</a:t>
            </a:r>
          </a:p>
          <a:p>
            <a:endParaRPr lang="en-US" dirty="0" smtClean="0"/>
          </a:p>
          <a:p>
            <a:endParaRPr lang="en-US" dirty="0" smtClean="0"/>
          </a:p>
          <a:p>
            <a:r>
              <a:rPr lang="en-US" dirty="0" smtClean="0"/>
              <a:t>SELECT * FROM t3</a:t>
            </a:r>
          </a:p>
          <a:p>
            <a:r>
              <a:rPr lang="en-US" dirty="0" smtClean="0"/>
              <a:t>WHERE </a:t>
            </a:r>
            <a:r>
              <a:rPr lang="en-US" dirty="0" err="1" smtClean="0"/>
              <a:t>solr_query</a:t>
            </a:r>
            <a:r>
              <a:rPr lang="en-US" dirty="0" smtClean="0"/>
              <a:t> = '{"q" : "col6:[12.0 TO *] AND col7:[* TO 26]", "sort":"col6 ASC, col7 DESC, col3 ASC" }';</a:t>
            </a:r>
          </a:p>
          <a:p>
            <a:endParaRPr lang="en-US" dirty="0" smtClean="0"/>
          </a:p>
          <a:p>
            <a:r>
              <a:rPr lang="en-US" dirty="0" smtClean="0"/>
              <a:t>   // /////////////////////////////////////////////////////</a:t>
            </a:r>
          </a:p>
          <a:p>
            <a:endParaRPr lang="en-US" dirty="0" smtClean="0"/>
          </a:p>
          <a:p>
            <a:r>
              <a:rPr lang="en-US" dirty="0" smtClean="0"/>
              <a:t>SELECT * FROM t3</a:t>
            </a:r>
          </a:p>
          <a:p>
            <a:r>
              <a:rPr lang="en-US" dirty="0" smtClean="0"/>
              <a:t>WHERE col3 LIKE '</a:t>
            </a:r>
            <a:r>
              <a:rPr lang="en-US" dirty="0" err="1" smtClean="0"/>
              <a:t>Dav</a:t>
            </a:r>
            <a:r>
              <a:rPr lang="en-US" dirty="0" smtClean="0"/>
              <a:t>%';</a:t>
            </a:r>
          </a:p>
          <a:p>
            <a:r>
              <a:rPr lang="en-US" dirty="0" smtClean="0"/>
              <a:t>SELECT * FROM t3</a:t>
            </a:r>
          </a:p>
          <a:p>
            <a:r>
              <a:rPr lang="en-US" dirty="0" smtClean="0"/>
              <a:t>WHERE col3 LIKE '</a:t>
            </a:r>
            <a:r>
              <a:rPr lang="en-US" dirty="0" err="1" smtClean="0"/>
              <a:t>dav</a:t>
            </a:r>
            <a:r>
              <a:rPr lang="en-US" dirty="0" smtClean="0"/>
              <a:t>%';</a:t>
            </a:r>
          </a:p>
          <a:p>
            <a:endParaRPr lang="en-US" dirty="0" smtClean="0"/>
          </a:p>
          <a:p>
            <a:r>
              <a:rPr lang="en-US" dirty="0" smtClean="0"/>
              <a:t>SELECT * FROM t3</a:t>
            </a:r>
          </a:p>
          <a:p>
            <a:r>
              <a:rPr lang="en-US" dirty="0" smtClean="0"/>
              <a:t>WHERE col4 LIKE '</a:t>
            </a:r>
            <a:r>
              <a:rPr lang="en-US" dirty="0" err="1" smtClean="0"/>
              <a:t>Dav</a:t>
            </a:r>
            <a:r>
              <a:rPr lang="en-US" dirty="0" smtClean="0"/>
              <a:t>%';</a:t>
            </a:r>
          </a:p>
          <a:p>
            <a:r>
              <a:rPr lang="en-US" dirty="0" smtClean="0"/>
              <a:t>SELECT * FROM t3</a:t>
            </a:r>
          </a:p>
          <a:p>
            <a:r>
              <a:rPr lang="en-US" dirty="0" smtClean="0"/>
              <a:t>WHERE col4 LIKE '</a:t>
            </a:r>
            <a:r>
              <a:rPr lang="en-US" dirty="0" err="1" smtClean="0"/>
              <a:t>dav</a:t>
            </a:r>
            <a:r>
              <a:rPr lang="en-US" dirty="0" smtClean="0"/>
              <a:t>%';</a:t>
            </a:r>
          </a:p>
          <a:p>
            <a:r>
              <a:rPr lang="en-US" dirty="0" smtClean="0"/>
              <a:t>SELECT * FROM t3</a:t>
            </a:r>
          </a:p>
          <a:p>
            <a:r>
              <a:rPr lang="en-US" dirty="0" smtClean="0"/>
              <a:t>WHERE col4 LIKE '%</a:t>
            </a:r>
            <a:r>
              <a:rPr lang="en-US" dirty="0" err="1" smtClean="0"/>
              <a:t>av</a:t>
            </a:r>
            <a:r>
              <a:rPr lang="en-US" dirty="0" smtClean="0"/>
              <a:t>%';</a:t>
            </a:r>
          </a:p>
          <a:p>
            <a:endParaRPr lang="en-US" dirty="0" smtClean="0"/>
          </a:p>
          <a:p>
            <a:r>
              <a:rPr lang="en-US" dirty="0" smtClean="0"/>
              <a:t>   // /////////////////////////////////////////////////////</a:t>
            </a:r>
          </a:p>
          <a:p>
            <a:endParaRPr lang="en-US" dirty="0" smtClean="0"/>
          </a:p>
          <a:p>
            <a:r>
              <a:rPr lang="en-US" dirty="0" smtClean="0"/>
              <a:t>//  col6/col8 values: 17.76, 17.092, 16.003, 16.00002</a:t>
            </a:r>
          </a:p>
          <a:p>
            <a:endParaRPr lang="en-US" dirty="0" smtClean="0"/>
          </a:p>
          <a:p>
            <a:r>
              <a:rPr lang="en-US" dirty="0" smtClean="0"/>
              <a:t>DROP SEARCH INDEX ON t3;</a:t>
            </a:r>
          </a:p>
          <a:p>
            <a:endParaRPr lang="en-US" dirty="0" smtClean="0"/>
          </a:p>
          <a:p>
            <a:r>
              <a:rPr lang="en-US" dirty="0" smtClean="0"/>
              <a:t>CREATE SEARCH INDEX ON t3 WITH COLUMNS col1, </a:t>
            </a:r>
          </a:p>
          <a:p>
            <a:r>
              <a:rPr lang="en-US" dirty="0" smtClean="0"/>
              <a:t>   * { excluded : true };</a:t>
            </a:r>
          </a:p>
          <a:p>
            <a:endParaRPr lang="en-US" dirty="0" smtClean="0"/>
          </a:p>
          <a:p>
            <a:r>
              <a:rPr lang="en-US" dirty="0" smtClean="0"/>
              <a:t>ALTER SEARCH INDEX SCHEMA ON t3</a:t>
            </a:r>
          </a:p>
          <a:p>
            <a:r>
              <a:rPr lang="en-US" dirty="0" smtClean="0"/>
              <a:t>   ADD </a:t>
            </a:r>
            <a:r>
              <a:rPr lang="en-US" dirty="0" err="1" smtClean="0"/>
              <a:t>types.fieldtype</a:t>
            </a:r>
            <a:r>
              <a:rPr lang="en-US" dirty="0" smtClean="0"/>
              <a:t>[@class='</a:t>
            </a:r>
            <a:r>
              <a:rPr lang="en-US" dirty="0" err="1" smtClean="0"/>
              <a:t>org.apache.solr.schema.TrieDoubleField</a:t>
            </a:r>
            <a:r>
              <a:rPr lang="en-US" dirty="0" smtClean="0"/>
              <a:t>',</a:t>
            </a:r>
          </a:p>
          <a:p>
            <a:r>
              <a:rPr lang="en-US" dirty="0" smtClean="0"/>
              <a:t>   @name='TrieDoubleField61', @</a:t>
            </a:r>
            <a:r>
              <a:rPr lang="en-US" dirty="0" err="1" smtClean="0"/>
              <a:t>precisionStep</a:t>
            </a:r>
            <a:r>
              <a:rPr lang="en-US" dirty="0" smtClean="0"/>
              <a:t>='16'];</a:t>
            </a:r>
          </a:p>
          <a:p>
            <a:endParaRPr lang="en-US" dirty="0" smtClean="0"/>
          </a:p>
          <a:p>
            <a:r>
              <a:rPr lang="en-US" dirty="0" smtClean="0"/>
              <a:t>ALTER SEARCH INDEX SCHEMA ON t3</a:t>
            </a:r>
          </a:p>
          <a:p>
            <a:r>
              <a:rPr lang="en-US" dirty="0" smtClean="0"/>
              <a:t>   ADD </a:t>
            </a:r>
            <a:r>
              <a:rPr lang="en-US" dirty="0" err="1" smtClean="0"/>
              <a:t>types.fieldtype</a:t>
            </a:r>
            <a:r>
              <a:rPr lang="en-US" dirty="0" smtClean="0"/>
              <a:t>[@class='</a:t>
            </a:r>
            <a:r>
              <a:rPr lang="en-US" dirty="0" err="1" smtClean="0"/>
              <a:t>org.apache.solr.schema.TrieDoubleField</a:t>
            </a:r>
            <a:r>
              <a:rPr lang="en-US" dirty="0" smtClean="0"/>
              <a:t>',</a:t>
            </a:r>
          </a:p>
          <a:p>
            <a:r>
              <a:rPr lang="en-US" dirty="0" smtClean="0"/>
              <a:t>   @name='TrieDoubleField62', @</a:t>
            </a:r>
            <a:r>
              <a:rPr lang="en-US" dirty="0" err="1" smtClean="0"/>
              <a:t>precisionStep</a:t>
            </a:r>
            <a:r>
              <a:rPr lang="en-US" dirty="0" smtClean="0"/>
              <a:t>='4'];</a:t>
            </a:r>
          </a:p>
          <a:p>
            <a:endParaRPr lang="en-US" dirty="0" smtClean="0"/>
          </a:p>
          <a:p>
            <a:r>
              <a:rPr lang="en-US" dirty="0" smtClean="0"/>
              <a:t>ALTER SEARCH INDEX SCHEMA ON t3 DROP </a:t>
            </a:r>
            <a:r>
              <a:rPr lang="en-US" dirty="0" err="1" smtClean="0"/>
              <a:t>fields.field</a:t>
            </a:r>
            <a:r>
              <a:rPr lang="en-US" dirty="0" smtClean="0"/>
              <a:t>[@name='col6'];</a:t>
            </a:r>
          </a:p>
          <a:p>
            <a:endParaRPr lang="en-US" dirty="0" smtClean="0"/>
          </a:p>
          <a:p>
            <a:r>
              <a:rPr lang="en-US" dirty="0" smtClean="0"/>
              <a:t>ALTER SEARCH INDEX SCHEMA ON t3 ADD  </a:t>
            </a:r>
            <a:r>
              <a:rPr lang="en-US" dirty="0" err="1" smtClean="0"/>
              <a:t>fields.field</a:t>
            </a:r>
            <a:r>
              <a:rPr lang="en-US" dirty="0" smtClean="0"/>
              <a:t>[@name='col6',</a:t>
            </a:r>
          </a:p>
          <a:p>
            <a:r>
              <a:rPr lang="en-US" dirty="0" smtClean="0"/>
              <a:t>   @type='TrieDoubleField61', @</a:t>
            </a:r>
            <a:r>
              <a:rPr lang="en-US" dirty="0" err="1" smtClean="0"/>
              <a:t>docValues</a:t>
            </a:r>
            <a:r>
              <a:rPr lang="en-US" dirty="0" smtClean="0"/>
              <a:t>='true'];</a:t>
            </a:r>
          </a:p>
          <a:p>
            <a:r>
              <a:rPr lang="en-US" dirty="0" smtClean="0"/>
              <a:t>ALTER SEARCH INDEX SCHEMA ON t3 ADD  </a:t>
            </a:r>
            <a:r>
              <a:rPr lang="en-US" dirty="0" err="1" smtClean="0"/>
              <a:t>fields.field</a:t>
            </a:r>
            <a:r>
              <a:rPr lang="en-US" dirty="0" smtClean="0"/>
              <a:t>[@name='col8',</a:t>
            </a:r>
          </a:p>
          <a:p>
            <a:r>
              <a:rPr lang="en-US" dirty="0" smtClean="0"/>
              <a:t>   @type='TrieDoubleField62', @</a:t>
            </a:r>
            <a:r>
              <a:rPr lang="en-US" dirty="0" err="1" smtClean="0"/>
              <a:t>docValues</a:t>
            </a:r>
            <a:r>
              <a:rPr lang="en-US" dirty="0" smtClean="0"/>
              <a:t>='true'];</a:t>
            </a:r>
          </a:p>
          <a:p>
            <a:endParaRPr lang="en-US" dirty="0" smtClean="0"/>
          </a:p>
          <a:p>
            <a:r>
              <a:rPr lang="en-US" dirty="0" smtClean="0"/>
              <a:t>RELOAD  SEARCH INDEX ON t3;</a:t>
            </a:r>
          </a:p>
          <a:p>
            <a:r>
              <a:rPr lang="en-US" dirty="0" smtClean="0"/>
              <a:t>REBUILD SEARCH INDEX ON t3;</a:t>
            </a:r>
          </a:p>
          <a:p>
            <a:endParaRPr lang="en-US" dirty="0" smtClean="0"/>
          </a:p>
          <a:p>
            <a:r>
              <a:rPr lang="en-US" dirty="0" smtClean="0"/>
              <a:t>select col1, col6, col8 from t3;</a:t>
            </a:r>
          </a:p>
          <a:p>
            <a:endParaRPr lang="en-US" dirty="0" smtClean="0"/>
          </a:p>
          <a:p>
            <a:r>
              <a:rPr lang="en-US" dirty="0" smtClean="0"/>
              <a:t>SELECT col1, col6, col8 FROM t3</a:t>
            </a:r>
          </a:p>
          <a:p>
            <a:r>
              <a:rPr lang="en-US" dirty="0" smtClean="0"/>
              <a:t>WHERE </a:t>
            </a:r>
            <a:r>
              <a:rPr lang="en-US" dirty="0" err="1" smtClean="0"/>
              <a:t>solr_query</a:t>
            </a:r>
            <a:r>
              <a:rPr lang="en-US" dirty="0" smtClean="0"/>
              <a:t> = 'col8:[17 TO 18]';</a:t>
            </a:r>
          </a:p>
          <a:p>
            <a:endParaRPr lang="en-US" dirty="0" smtClean="0"/>
          </a:p>
          <a:p>
            <a:r>
              <a:rPr lang="en-US" dirty="0" smtClean="0"/>
              <a:t>SELECT col1, col6, col8 FROM t3</a:t>
            </a:r>
          </a:p>
          <a:p>
            <a:r>
              <a:rPr lang="en-US" dirty="0" smtClean="0"/>
              <a:t>WHERE </a:t>
            </a:r>
            <a:r>
              <a:rPr lang="en-US" dirty="0" err="1" smtClean="0"/>
              <a:t>solr_query</a:t>
            </a:r>
            <a:r>
              <a:rPr lang="en-US" dirty="0" smtClean="0"/>
              <a:t> = 'col8:[15.9 TO 16.00003]';</a:t>
            </a:r>
          </a:p>
          <a:p>
            <a:r>
              <a:rPr lang="en-US" dirty="0" smtClean="0"/>
              <a:t>SELECT col1, col6, col8 FROM t3</a:t>
            </a:r>
          </a:p>
          <a:p>
            <a:r>
              <a:rPr lang="en-US" dirty="0" smtClean="0"/>
              <a:t>WHERE </a:t>
            </a:r>
            <a:r>
              <a:rPr lang="en-US" dirty="0" err="1" smtClean="0"/>
              <a:t>solr_query</a:t>
            </a:r>
            <a:r>
              <a:rPr lang="en-US" dirty="0" smtClean="0"/>
              <a:t> = 'col6:[15.9 TO 16.00003]';</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77395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Design and deliver the runtime statements and query to deliver the above-</a:t>
            </a:r>
            <a:endParaRPr lang="en-US" dirty="0"/>
          </a:p>
        </p:txBody>
      </p:sp>
    </p:spTree>
    <p:extLst>
      <p:ext uri="{BB962C8B-B14F-4D97-AF65-F5344CB8AC3E}">
        <p14:creationId xmlns:p14="http://schemas.microsoft.com/office/powerpoint/2010/main" val="320689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Go</a:t>
            </a:r>
            <a:r>
              <a:rPr lang="en-US" baseline="0" dirty="0" smtClean="0"/>
              <a:t> farther in </a:t>
            </a:r>
            <a:r>
              <a:rPr lang="en-US" baseline="0" smtClean="0"/>
              <a:t>this Practice </a:t>
            </a:r>
            <a:r>
              <a:rPr lang="en-US" baseline="0" dirty="0" smtClean="0"/>
              <a:t>L</a:t>
            </a:r>
            <a:r>
              <a:rPr lang="en-US" baseline="0" smtClean="0"/>
              <a:t>ab</a:t>
            </a:r>
            <a:r>
              <a:rPr lang="en-US" baseline="0" dirty="0" smtClean="0"/>
              <a:t>: given sample syntax, build something new.</a:t>
            </a:r>
            <a:endParaRPr lang="en-US" dirty="0"/>
          </a:p>
        </p:txBody>
      </p:sp>
    </p:spTree>
    <p:extLst>
      <p:ext uri="{BB962C8B-B14F-4D97-AF65-F5344CB8AC3E}">
        <p14:creationId xmlns:p14="http://schemas.microsoft.com/office/powerpoint/2010/main" val="387893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Sample syntax to harvest ideas from, and apply to</a:t>
            </a:r>
            <a:r>
              <a:rPr lang="en-US" baseline="0" dirty="0" smtClean="0"/>
              <a:t> the goals outlined on the this page.</a:t>
            </a:r>
          </a:p>
          <a:p>
            <a:endParaRPr lang="en-US" baseline="0" dirty="0" smtClean="0"/>
          </a:p>
          <a:p>
            <a:r>
              <a:rPr lang="en-US" dirty="0" smtClean="0"/>
              <a:t>CREATE TABLE t4</a:t>
            </a:r>
          </a:p>
          <a:p>
            <a:r>
              <a:rPr lang="en-US" dirty="0" smtClean="0"/>
              <a:t>   (    </a:t>
            </a:r>
          </a:p>
          <a:p>
            <a:r>
              <a:rPr lang="en-US" dirty="0" smtClean="0"/>
              <a:t>   col1               TEXT,    </a:t>
            </a:r>
          </a:p>
          <a:p>
            <a:r>
              <a:rPr lang="en-US" dirty="0" smtClean="0"/>
              <a:t>   col2               TEXT,    </a:t>
            </a:r>
          </a:p>
          <a:p>
            <a:r>
              <a:rPr lang="en-US" dirty="0" smtClean="0"/>
              <a:t>   col3               TEXT,    </a:t>
            </a:r>
          </a:p>
          <a:p>
            <a:r>
              <a:rPr lang="en-US" dirty="0" smtClean="0"/>
              <a:t>   col4               TEXT,    </a:t>
            </a:r>
          </a:p>
          <a:p>
            <a:r>
              <a:rPr lang="en-US" dirty="0" smtClean="0"/>
              <a:t>   col8               SET&lt;TEXT&gt;,    </a:t>
            </a:r>
          </a:p>
          <a:p>
            <a:r>
              <a:rPr lang="en-US" dirty="0" smtClean="0"/>
              <a:t>   PRIMARY KEY (col1)    </a:t>
            </a:r>
          </a:p>
          <a:p>
            <a:r>
              <a:rPr lang="en-US" dirty="0" smtClean="0"/>
              <a:t>   );    </a:t>
            </a:r>
          </a:p>
          <a:p>
            <a:endParaRPr lang="en-US" dirty="0" smtClean="0"/>
          </a:p>
          <a:p>
            <a:r>
              <a:rPr lang="en-US" dirty="0" smtClean="0"/>
              <a:t>INSERT INTO t4 (col1, col8)</a:t>
            </a:r>
          </a:p>
          <a:p>
            <a:r>
              <a:rPr lang="en-US" dirty="0" smtClean="0"/>
              <a:t>   VALUES ('colas', { 'Coke', 'Pepsi'} );</a:t>
            </a:r>
          </a:p>
          <a:p>
            <a:r>
              <a:rPr lang="en-US" dirty="0" smtClean="0"/>
              <a:t>INSERT INTO t4 (col1, col8)</a:t>
            </a:r>
          </a:p>
          <a:p>
            <a:r>
              <a:rPr lang="en-US" dirty="0" smtClean="0"/>
              <a:t>   VALUES ('better than colas', { 'Mountain Dew', 'Mellow Yellow', 'Surge' } );</a:t>
            </a:r>
          </a:p>
          <a:p>
            <a:endParaRPr lang="en-US" dirty="0"/>
          </a:p>
        </p:txBody>
      </p:sp>
    </p:spTree>
    <p:extLst>
      <p:ext uri="{BB962C8B-B14F-4D97-AF65-F5344CB8AC3E}">
        <p14:creationId xmlns:p14="http://schemas.microsoft.com/office/powerpoint/2010/main" val="48568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what worked well, poorly, from the Practice Lab.</a:t>
            </a:r>
            <a:endParaRPr lang="en-US" dirty="0"/>
          </a:p>
        </p:txBody>
      </p:sp>
    </p:spTree>
    <p:extLst>
      <p:ext uri="{BB962C8B-B14F-4D97-AF65-F5344CB8AC3E}">
        <p14:creationId xmlns:p14="http://schemas.microsoft.com/office/powerpoint/2010/main" val="368422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a:t>
            </a:r>
            <a:r>
              <a:rPr lang="en-US" smtClean="0"/>
              <a:t>of Practice </a:t>
            </a:r>
            <a:r>
              <a:rPr lang="en-US" dirty="0" smtClean="0"/>
              <a:t>L</a:t>
            </a:r>
            <a:r>
              <a:rPr lang="en-US" smtClean="0"/>
              <a:t>ab-</a:t>
            </a:r>
            <a:endParaRPr lang="en-US" dirty="0"/>
          </a:p>
        </p:txBody>
      </p:sp>
    </p:spTree>
    <p:extLst>
      <p:ext uri="{BB962C8B-B14F-4D97-AF65-F5344CB8AC3E}">
        <p14:creationId xmlns:p14="http://schemas.microsoft.com/office/powerpoint/2010/main" val="4158403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cSld>
  <p:clrMapOvr>
    <a:masterClrMapping/>
  </p:clrMapOvr>
  <p:extLst mod="1">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000-DTSE-Search-7448-60-PL-</a:t>
            </a:r>
            <a:fld id="{5A6FB346-E907-314D-8DE1-ECD2B2B6AA1B}" type="slidenum">
              <a:rPr lang="uk-UA" smtClean="0"/>
              <a:pPr/>
              <a:t>‹#›</a:t>
            </a:fld>
            <a:endParaRPr lang="uk-UA" dirty="0"/>
          </a:p>
        </p:txBody>
      </p:sp>
    </p:spTree>
    <p:extLst>
      <p:ext uri="{BB962C8B-B14F-4D97-AF65-F5344CB8AC3E}">
        <p14:creationId xmlns:p14="http://schemas.microsoft.com/office/powerpoint/2010/main" val="18942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 xmlns:p15="http://schemas.microsoft.com/office/powerpoint/2012/main">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 Light banner, 2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Tree>
    <p:extLst/>
  </p:cSld>
  <p:clrMapOvr>
    <a:masterClrMapping/>
  </p:clrMapOvr>
  <p:extLst mod="1">
    <p:ext uri="{DCECCB84-F9BA-43D5-87BE-67443E8EF086}">
      <p15:sldGuideLst xmlns=""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 Left picture, 1 column">
    <p:spTree>
      <p:nvGrpSpPr>
        <p:cNvPr id="1" name=""/>
        <p:cNvGrpSpPr/>
        <p:nvPr/>
      </p:nvGrpSpPr>
      <p:grpSpPr>
        <a:xfrm>
          <a:off x="0" y="0"/>
          <a:ext cx="0" cy="0"/>
          <a:chOff x="0" y="0"/>
          <a:chExt cx="0" cy="0"/>
        </a:xfrm>
      </p:grpSpPr>
      <p:pic>
        <p:nvPicPr>
          <p:cNvPr id="21" name="Shape 74" descr="line-dot-pattern@2x.png"/>
          <p:cNvPicPr preferRelativeResize="0"/>
          <p:nvPr userDrawn="1"/>
        </p:nvPicPr>
        <p:blipFill rotWithShape="1">
          <a:blip r:embed="rId2" cstate="screen">
            <a:alphaModFix amt="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smtClean="0"/>
              <a:t>Drag picture to placeholder or click icon to add</a:t>
            </a:r>
            <a:endParaRPr lang="en-US"/>
          </a:p>
        </p:txBody>
      </p:sp>
      <p:pic>
        <p:nvPicPr>
          <p:cNvPr id="14" name="Picture 1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Tree>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 Righ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smtClean="0"/>
              <a:t>Drag picture to placeholder or click icon to add</a:t>
            </a:r>
            <a:endParaRPr lang="en-US"/>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000-DTSE-Search-7448-60-PL-</a:t>
            </a:r>
            <a:fld id="{5A6FB346-E907-314D-8DE1-ECD2B2B6AA1B}" type="slidenum">
              <a:rPr lang="uk-UA" smtClean="0"/>
              <a:pPr/>
              <a:t>‹#›</a:t>
            </a:fld>
            <a:endParaRPr lang="uk-UA" dirty="0"/>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 xmlns:p15="http://schemas.microsoft.com/office/powerpoint/2012/main">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000-DTSE-Search-7448-60-PL-</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000-DTSE-Search-7448-60-PL-</a:t>
            </a:r>
            <a:fld id="{5A6FB346-E907-314D-8DE1-ECD2B2B6AA1B}" type="slidenum">
              <a:rPr lang="uk-UA" smtClean="0"/>
              <a:pPr/>
              <a:t>‹#›</a:t>
            </a:fld>
            <a:endParaRPr lang="uk-UA"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4" r:id="rId6"/>
    <p:sldLayoutId id="2147483717" r:id="rId7"/>
    <p:sldLayoutId id="2147483710" r:id="rId8"/>
    <p:sldLayoutId id="2147483716" r:id="rId9"/>
    <p:sldLayoutId id="2147483715" r:id="rId10"/>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a:xfrm>
            <a:off x="4111328" y="443968"/>
            <a:ext cx="4575472" cy="3941290"/>
          </a:xfrm>
        </p:spPr>
        <p:txBody>
          <a:bodyPr/>
          <a:lstStyle/>
          <a:p>
            <a:r>
              <a:rPr lang="en-US" sz="1800" dirty="0" smtClean="0"/>
              <a:t>This Practice </a:t>
            </a:r>
            <a:r>
              <a:rPr lang="en-US" sz="1800" dirty="0"/>
              <a:t>L</a:t>
            </a:r>
            <a:r>
              <a:rPr lang="en-US" sz="1800" dirty="0" smtClean="0"/>
              <a:t>ab is dependent on Discussion </a:t>
            </a:r>
            <a:r>
              <a:rPr lang="en-US" sz="1800" dirty="0"/>
              <a:t>M</a:t>
            </a:r>
            <a:r>
              <a:rPr lang="en-US" sz="1800" dirty="0" smtClean="0"/>
              <a:t>odule 7447, where most of the objects we create in this lab were introduced.</a:t>
            </a:r>
          </a:p>
          <a:p>
            <a:r>
              <a:rPr lang="en-US" sz="1800" dirty="0" smtClean="0"/>
              <a:t>This </a:t>
            </a:r>
            <a:r>
              <a:rPr lang="en-US" sz="1800" dirty="0"/>
              <a:t>P</a:t>
            </a:r>
            <a:r>
              <a:rPr lang="en-US" sz="1800" dirty="0" smtClean="0"/>
              <a:t>ractice Lab requires a working DSE system, with DSE Search enabled, and with ability to execute CQL DDL.</a:t>
            </a:r>
          </a:p>
          <a:p>
            <a:r>
              <a:rPr lang="en-US" sz="1800" dirty="0" smtClean="0"/>
              <a:t>No command line prompt is required.</a:t>
            </a:r>
          </a:p>
          <a:p>
            <a:r>
              <a:rPr lang="en-US" sz="1800" dirty="0" smtClean="0"/>
              <a:t>All commands are run from CQLSH, or DSE Studio.</a:t>
            </a:r>
            <a:endParaRPr lang="en-US" sz="1800" dirty="0"/>
          </a:p>
          <a:p>
            <a:endParaRPr lang="en-US" sz="1800" dirty="0"/>
          </a:p>
        </p:txBody>
      </p:sp>
      <p:sp>
        <p:nvSpPr>
          <p:cNvPr id="3" name="Text Placeholder 2"/>
          <p:cNvSpPr>
            <a:spLocks noGrp="1"/>
          </p:cNvSpPr>
          <p:nvPr>
            <p:ph type="body" idx="1"/>
          </p:nvPr>
        </p:nvSpPr>
        <p:spPr>
          <a:xfrm>
            <a:off x="457200" y="1345860"/>
            <a:ext cx="3089305" cy="680970"/>
          </a:xfrm>
        </p:spPr>
        <p:txBody>
          <a:bodyPr/>
          <a:lstStyle/>
          <a:p>
            <a:r>
              <a:rPr lang="en-US" sz="2000" dirty="0" smtClean="0"/>
              <a:t>DSE Search, Scalars, </a:t>
            </a:r>
            <a:r>
              <a:rPr lang="en-US" sz="2000" dirty="0" err="1" smtClean="0"/>
              <a:t>docValues</a:t>
            </a:r>
            <a:r>
              <a:rPr lang="en-US" sz="2000" dirty="0" smtClean="0"/>
              <a:t>, </a:t>
            </a:r>
            <a:r>
              <a:rPr lang="en-US" sz="2000" dirty="0" err="1" smtClean="0"/>
              <a:t>KeywordTokenizer</a:t>
            </a:r>
            <a:endParaRPr lang="en-US" sz="2000" dirty="0"/>
          </a:p>
        </p:txBody>
      </p:sp>
      <p:sp>
        <p:nvSpPr>
          <p:cNvPr id="4" name="Title 3"/>
          <p:cNvSpPr>
            <a:spLocks noGrp="1"/>
          </p:cNvSpPr>
          <p:nvPr>
            <p:ph type="title"/>
          </p:nvPr>
        </p:nvSpPr>
        <p:spPr>
          <a:xfrm>
            <a:off x="457200" y="583363"/>
            <a:ext cx="3089305" cy="828360"/>
          </a:xfrm>
        </p:spPr>
        <p:txBody>
          <a:bodyPr/>
          <a:lstStyle/>
          <a:p>
            <a:r>
              <a:rPr lang="en-US" dirty="0" smtClean="0"/>
              <a:t>Practice Lab:</a:t>
            </a:r>
            <a:endParaRPr lang="en-US" dirty="0"/>
          </a:p>
        </p:txBody>
      </p:sp>
      <p:sp>
        <p:nvSpPr>
          <p:cNvPr id="5" name="Slide Number Placeholder 4"/>
          <p:cNvSpPr>
            <a:spLocks noGrp="1"/>
          </p:cNvSpPr>
          <p:nvPr>
            <p:ph type="sldNum" sz="quarter" idx="11"/>
          </p:nvPr>
        </p:nvSpPr>
        <p:spPr/>
        <p:txBody>
          <a:bodyPr/>
          <a:lstStyle/>
          <a:p>
            <a:r>
              <a:rPr lang="en-US" dirty="0" smtClean="0"/>
              <a:t>000-DTSE-Search-7448-60-PL-</a:t>
            </a:r>
            <a:fld id="{5A6FB346-E907-314D-8DE1-ECD2B2B6AA1B}" type="slidenum">
              <a:rPr lang="uk-UA" smtClean="0"/>
              <a:pPr/>
              <a:t>1</a:t>
            </a:fld>
            <a:endParaRPr lang="uk-UA" dirty="0"/>
          </a:p>
        </p:txBody>
      </p:sp>
      <p:sp>
        <p:nvSpPr>
          <p:cNvPr id="6" name="Date Placeholder 5"/>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336785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AND(</a:t>
            </a:r>
            <a:r>
              <a:rPr lang="en-US" dirty="0" err="1" smtClean="0"/>
              <a:t>ed</a:t>
            </a:r>
            <a:r>
              <a:rPr lang="en-US" dirty="0" smtClean="0"/>
              <a:t>) String and Integer</a:t>
            </a:r>
            <a:endParaRPr lang="en-US" dirty="0"/>
          </a:p>
        </p:txBody>
      </p:sp>
      <p:sp>
        <p:nvSpPr>
          <p:cNvPr id="3" name="Slide Number Placeholder 2"/>
          <p:cNvSpPr>
            <a:spLocks noGrp="1"/>
          </p:cNvSpPr>
          <p:nvPr>
            <p:ph type="sldNum" sz="quarter" idx="11"/>
          </p:nvPr>
        </p:nvSpPr>
        <p:spPr>
          <a:xfrm>
            <a:off x="99060" y="4789170"/>
            <a:ext cx="4290060" cy="274637"/>
          </a:xfrm>
          <a:prstGeom prst="rect">
            <a:avLst/>
          </a:prstGeom>
        </p:spPr>
        <p:txBody>
          <a:bodyPr/>
          <a:lstStyle/>
          <a:p>
            <a:r>
              <a:rPr lang="en-US" dirty="0" smtClean="0"/>
              <a:t>000-DTSE-Search-7448-60-PL-</a:t>
            </a:r>
            <a:fld id="{5A6FB346-E907-314D-8DE1-ECD2B2B6AA1B}" type="slidenum">
              <a:rPr lang="uk-UA" smtClean="0"/>
              <a:pPr/>
              <a:t>2</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4"/>
          <p:cNvSpPr>
            <a:spLocks noGrp="1"/>
          </p:cNvSpPr>
          <p:nvPr>
            <p:ph sz="quarter" idx="16"/>
          </p:nvPr>
        </p:nvSpPr>
        <p:spPr>
          <a:xfrm>
            <a:off x="4516820" y="1518087"/>
            <a:ext cx="3909849" cy="2178927"/>
          </a:xfrm>
        </p:spPr>
        <p:txBody>
          <a:bodyPr/>
          <a:lstStyle/>
          <a:p>
            <a:r>
              <a:rPr lang="en-US" sz="1800" dirty="0" smtClean="0"/>
              <a:t>Create the runtime environment to support an AND(</a:t>
            </a:r>
            <a:r>
              <a:rPr lang="en-US" sz="1800" dirty="0" err="1" smtClean="0"/>
              <a:t>ed</a:t>
            </a:r>
            <a:r>
              <a:rPr lang="en-US" sz="1800" dirty="0" smtClean="0"/>
              <a:t>) query, using a </a:t>
            </a:r>
            <a:r>
              <a:rPr lang="en-US" sz="1800" dirty="0" err="1" smtClean="0"/>
              <a:t>StrField</a:t>
            </a:r>
            <a:r>
              <a:rPr lang="en-US" sz="1800" dirty="0" smtClean="0"/>
              <a:t> and an Integer</a:t>
            </a:r>
          </a:p>
          <a:p>
            <a:endParaRPr lang="en-US" sz="1800" dirty="0"/>
          </a:p>
          <a:p>
            <a:r>
              <a:rPr lang="en-US" sz="1800" dirty="0" smtClean="0"/>
              <a:t>Sample CQL DDL/DML commands on notes page below-</a:t>
            </a:r>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75" y="1201300"/>
            <a:ext cx="2546619" cy="267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824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2: Lowercase (</a:t>
            </a:r>
            <a:r>
              <a:rPr lang="en-US" dirty="0" err="1" smtClean="0"/>
              <a:t>TextField</a:t>
            </a:r>
            <a:r>
              <a:rPr lang="en-US" dirty="0" smtClean="0"/>
              <a:t>) with Sort</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000-DTSE-Search-7448-60-PL-</a:t>
            </a:r>
            <a:fld id="{5A6FB346-E907-314D-8DE1-ECD2B2B6AA1B}" type="slidenum">
              <a:rPr lang="uk-UA" smtClean="0"/>
              <a:pPr/>
              <a:t>3</a:t>
            </a:fld>
            <a:endParaRPr lang="uk-UA" dirty="0"/>
          </a:p>
        </p:txBody>
      </p:sp>
      <p:sp>
        <p:nvSpPr>
          <p:cNvPr id="6" name="Content Placeholder 4"/>
          <p:cNvSpPr>
            <a:spLocks noGrp="1"/>
          </p:cNvSpPr>
          <p:nvPr>
            <p:ph sz="quarter" idx="16"/>
          </p:nvPr>
        </p:nvSpPr>
        <p:spPr>
          <a:xfrm>
            <a:off x="479271" y="1518087"/>
            <a:ext cx="3909849" cy="2178927"/>
          </a:xfrm>
        </p:spPr>
        <p:txBody>
          <a:bodyPr/>
          <a:lstStyle/>
          <a:p>
            <a:r>
              <a:rPr lang="en-US" sz="1800" dirty="0" smtClean="0"/>
              <a:t>Create the runtime environment to support a lowercase </a:t>
            </a:r>
            <a:r>
              <a:rPr lang="en-US" sz="1800" dirty="0" err="1" smtClean="0"/>
              <a:t>TextField</a:t>
            </a:r>
            <a:r>
              <a:rPr lang="en-US" sz="1800" dirty="0" smtClean="0"/>
              <a:t> query, and output results in a sorted manner</a:t>
            </a:r>
          </a:p>
          <a:p>
            <a:endParaRPr lang="en-US" sz="1800" dirty="0"/>
          </a:p>
          <a:p>
            <a:r>
              <a:rPr lang="en-US" sz="1800" dirty="0" smtClean="0"/>
              <a:t>Sample CQL DDL commands on previous notes page-</a:t>
            </a:r>
            <a:endParaRPr lang="en-US" sz="1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03" y="1395575"/>
            <a:ext cx="3209348" cy="240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14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Go Farther:</a:t>
            </a:r>
            <a:br>
              <a:rPr lang="en-US" dirty="0" smtClean="0"/>
            </a:br>
            <a:r>
              <a:rPr lang="en-US" dirty="0" smtClean="0"/>
              <a:t>(Optional)</a:t>
            </a:r>
            <a:endParaRPr lang="en-US" dirty="0"/>
          </a:p>
        </p:txBody>
      </p:sp>
      <p:sp>
        <p:nvSpPr>
          <p:cNvPr id="3" name="Slide Number Placeholder 2"/>
          <p:cNvSpPr>
            <a:spLocks noGrp="1"/>
          </p:cNvSpPr>
          <p:nvPr>
            <p:ph type="sldNum" sz="quarter" idx="11"/>
          </p:nvPr>
        </p:nvSpPr>
        <p:spPr>
          <a:xfrm>
            <a:off x="99060" y="4789170"/>
            <a:ext cx="4290060" cy="274637"/>
          </a:xfrm>
          <a:prstGeom prst="rect">
            <a:avLst/>
          </a:prstGeom>
        </p:spPr>
        <p:txBody>
          <a:bodyPr/>
          <a:lstStyle/>
          <a:p>
            <a:r>
              <a:rPr lang="en-US" dirty="0" smtClean="0"/>
              <a:t>000-DTSE-Search-7448-60-PL-</a:t>
            </a:r>
            <a:fld id="{5A6FB346-E907-314D-8DE1-ECD2B2B6AA1B}" type="slidenum">
              <a:rPr lang="uk-UA" smtClean="0"/>
              <a:pPr/>
              <a:t>4</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
        <p:nvSpPr>
          <p:cNvPr id="9" name="TextBox 8"/>
          <p:cNvSpPr txBox="1"/>
          <p:nvPr/>
        </p:nvSpPr>
        <p:spPr>
          <a:xfrm>
            <a:off x="5194739" y="3154772"/>
            <a:ext cx="3894082" cy="1015663"/>
          </a:xfrm>
          <a:prstGeom prst="rect">
            <a:avLst/>
          </a:prstGeom>
          <a:noFill/>
        </p:spPr>
        <p:txBody>
          <a:bodyPr wrap="square" rtlCol="0">
            <a:spAutoFit/>
          </a:bodyPr>
          <a:lstStyle/>
          <a:p>
            <a:r>
              <a:rPr lang="en-US" sz="1000" dirty="0"/>
              <a:t>The Lewis and Clark Expedition from May 1804 to September 1806, also known as the Corps of Discovery Expedition, was the first American expedition to cross what is now the western portion of the United States</a:t>
            </a:r>
            <a:r>
              <a:rPr lang="en-US" sz="1000" dirty="0" smtClean="0"/>
              <a:t>.</a:t>
            </a:r>
          </a:p>
          <a:p>
            <a:endParaRPr lang="en-US" sz="1000" dirty="0" smtClean="0"/>
          </a:p>
          <a:p>
            <a:r>
              <a:rPr lang="en-US" sz="1000" dirty="0" smtClean="0"/>
              <a:t>Source: https</a:t>
            </a:r>
            <a:r>
              <a:rPr lang="en-US" sz="1000" dirty="0"/>
              <a:t>://en.wikipedia.org/wiki/Lewis_and_Clark_Expedition/</a:t>
            </a:r>
            <a:endParaRPr lang="en-US" sz="10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314" y="697133"/>
            <a:ext cx="3057292" cy="230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66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3 (Optional): </a:t>
            </a:r>
            <a:r>
              <a:rPr lang="en-US" dirty="0" err="1" smtClean="0"/>
              <a:t>multiValued</a:t>
            </a:r>
            <a:r>
              <a:rPr lang="en-US" dirty="0" smtClean="0"/>
              <a:t>, tags</a:t>
            </a:r>
            <a:endParaRPr lang="en-US" dirty="0"/>
          </a:p>
        </p:txBody>
      </p:sp>
      <p:sp>
        <p:nvSpPr>
          <p:cNvPr id="3" name="Slide Number Placeholder 2"/>
          <p:cNvSpPr>
            <a:spLocks noGrp="1"/>
          </p:cNvSpPr>
          <p:nvPr>
            <p:ph type="sldNum" sz="quarter" idx="11"/>
          </p:nvPr>
        </p:nvSpPr>
        <p:spPr>
          <a:xfrm>
            <a:off x="99060" y="4789170"/>
            <a:ext cx="4290060" cy="274637"/>
          </a:xfrm>
          <a:prstGeom prst="rect">
            <a:avLst/>
          </a:prstGeom>
        </p:spPr>
        <p:txBody>
          <a:bodyPr/>
          <a:lstStyle/>
          <a:p>
            <a:r>
              <a:rPr lang="en-US" dirty="0" smtClean="0"/>
              <a:t>000-DTSE-Search-7448-60-PL-</a:t>
            </a:r>
            <a:fld id="{5A6FB346-E907-314D-8DE1-ECD2B2B6AA1B}" type="slidenum">
              <a:rPr lang="uk-UA" smtClean="0"/>
              <a:pPr/>
              <a:t>5</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11" name="Content Placeholder 4"/>
          <p:cNvSpPr>
            <a:spLocks noGrp="1"/>
          </p:cNvSpPr>
          <p:nvPr>
            <p:ph sz="quarter" idx="16"/>
          </p:nvPr>
        </p:nvSpPr>
        <p:spPr>
          <a:xfrm>
            <a:off x="4516820" y="1147597"/>
            <a:ext cx="3909849" cy="2178927"/>
          </a:xfrm>
        </p:spPr>
        <p:txBody>
          <a:bodyPr/>
          <a:lstStyle/>
          <a:p>
            <a:pPr marL="6350" indent="0">
              <a:buNone/>
            </a:pPr>
            <a:r>
              <a:rPr lang="en-US" sz="1800" dirty="0" smtClean="0"/>
              <a:t>Create the runtime environment and query to support-</a:t>
            </a:r>
          </a:p>
          <a:p>
            <a:r>
              <a:rPr lang="en-US" sz="1800" dirty="0" smtClean="0"/>
              <a:t>A </a:t>
            </a:r>
            <a:r>
              <a:rPr lang="en-US" sz="1800" dirty="0" err="1" smtClean="0"/>
              <a:t>multiValued</a:t>
            </a:r>
            <a:r>
              <a:rPr lang="en-US" sz="1800" dirty="0" smtClean="0"/>
              <a:t> field</a:t>
            </a:r>
          </a:p>
          <a:p>
            <a:r>
              <a:rPr lang="en-US" sz="1800" dirty="0" smtClean="0"/>
              <a:t>Add data, similar to attribute tags on a product row</a:t>
            </a:r>
          </a:p>
          <a:p>
            <a:r>
              <a:rPr lang="en-US" sz="1800" dirty="0" smtClean="0"/>
              <a:t>Write the query to find a subset of rows</a:t>
            </a:r>
          </a:p>
          <a:p>
            <a:endParaRPr lang="en-US" sz="1800" dirty="0"/>
          </a:p>
          <a:p>
            <a:r>
              <a:rPr lang="en-US" sz="1800" dirty="0"/>
              <a:t>Sample CQL </a:t>
            </a:r>
            <a:r>
              <a:rPr lang="en-US" sz="1800" dirty="0" smtClean="0"/>
              <a:t>DDL/DML </a:t>
            </a:r>
            <a:r>
              <a:rPr lang="en-US" sz="1800" dirty="0"/>
              <a:t>commands on notes page below-</a:t>
            </a:r>
          </a:p>
          <a:p>
            <a:pPr marL="6350" indent="0">
              <a:buNone/>
            </a:pPr>
            <a:endParaRPr lang="en-US" sz="1800" dirty="0" smtClean="0"/>
          </a:p>
          <a:p>
            <a:endParaRPr lang="en-US" sz="1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09" y="1379484"/>
            <a:ext cx="3391287" cy="235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495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lstStyle/>
          <a:p>
            <a:r>
              <a:rPr lang="en-US" dirty="0" smtClean="0"/>
              <a:t>Lessons learned</a:t>
            </a:r>
            <a:endParaRPr lang="en-US" dirty="0"/>
          </a:p>
        </p:txBody>
      </p:sp>
      <p:sp>
        <p:nvSpPr>
          <p:cNvPr id="6" name="Title 5"/>
          <p:cNvSpPr>
            <a:spLocks noGrp="1"/>
          </p:cNvSpPr>
          <p:nvPr>
            <p:ph type="title"/>
          </p:nvPr>
        </p:nvSpPr>
        <p:spPr/>
        <p:txBody>
          <a:bodyPr/>
          <a:lstStyle/>
          <a:p>
            <a:r>
              <a:rPr lang="en-US" dirty="0" smtClean="0"/>
              <a:t>Practice Lab:</a:t>
            </a:r>
            <a:endParaRPr lang="en-US" dirty="0"/>
          </a:p>
        </p:txBody>
      </p:sp>
      <p:sp>
        <p:nvSpPr>
          <p:cNvPr id="3" name="Slide Number Placeholder 2"/>
          <p:cNvSpPr>
            <a:spLocks noGrp="1"/>
          </p:cNvSpPr>
          <p:nvPr>
            <p:ph type="sldNum" sz="quarter" idx="11"/>
          </p:nvPr>
        </p:nvSpPr>
        <p:spPr>
          <a:xfrm>
            <a:off x="99060" y="4789170"/>
            <a:ext cx="4290060" cy="274637"/>
          </a:xfrm>
          <a:prstGeom prst="rect">
            <a:avLst/>
          </a:prstGeom>
        </p:spPr>
        <p:txBody>
          <a:bodyPr/>
          <a:lstStyle/>
          <a:p>
            <a:r>
              <a:rPr lang="en-US" dirty="0" smtClean="0"/>
              <a:t>000-DTSE-Search-7448-60-DM-</a:t>
            </a:r>
            <a:fld id="{5A6FB346-E907-314D-8DE1-ECD2B2B6AA1B}" type="slidenum">
              <a:rPr lang="uk-UA" smtClean="0"/>
              <a:pPr/>
              <a:t>6</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911" y="1093076"/>
            <a:ext cx="3478441" cy="204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08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dirty="0" smtClean="0"/>
              <a:t>000-DTSE-Search-7448-60-DM-</a:t>
            </a:r>
            <a:fld id="{5A6FB346-E907-314D-8DE1-ECD2B2B6AA1B}" type="slidenum">
              <a:rPr lang="uk-UA" smtClean="0"/>
              <a:pPr/>
              <a:t>7</a:t>
            </a:fld>
            <a:endParaRPr lang="uk-UA" dirty="0"/>
          </a:p>
        </p:txBody>
      </p:sp>
      <p:sp>
        <p:nvSpPr>
          <p:cNvPr id="4" name="Date Placeholder 3"/>
          <p:cNvSpPr>
            <a:spLocks noGrp="1"/>
          </p:cNvSpPr>
          <p:nvPr>
            <p:ph type="dt" sz="half" idx="12"/>
          </p:nvPr>
        </p:nvSpPr>
        <p:spPr/>
        <p:txBody>
          <a:bodyPr/>
          <a:lstStyle/>
          <a:p>
            <a:r>
              <a:rPr lang="en-US" smtClean="0"/>
              <a:t>© DataStax, All Rights Reserved. Confidential.</a:t>
            </a:r>
            <a:endParaRPr lang="en-US" dirty="0"/>
          </a:p>
        </p:txBody>
      </p:sp>
      <p:sp>
        <p:nvSpPr>
          <p:cNvPr id="5" name="Title 1"/>
          <p:cNvSpPr>
            <a:spLocks noGrp="1"/>
          </p:cNvSpPr>
          <p:nvPr>
            <p:ph type="title"/>
          </p:nvPr>
        </p:nvSpPr>
        <p:spPr>
          <a:xfrm>
            <a:off x="457200" y="1927314"/>
            <a:ext cx="8229600" cy="857250"/>
          </a:xfrm>
        </p:spPr>
        <p:txBody>
          <a:bodyPr/>
          <a:lstStyle/>
          <a:p>
            <a:r>
              <a:rPr lang="en-US" dirty="0" smtClean="0"/>
              <a:t>End </a:t>
            </a:r>
            <a:r>
              <a:rPr lang="en-US" smtClean="0"/>
              <a:t>of Module:</a:t>
            </a:r>
            <a:endParaRPr lang="en-US" dirty="0"/>
          </a:p>
        </p:txBody>
      </p:sp>
    </p:spTree>
    <p:extLst>
      <p:ext uri="{BB962C8B-B14F-4D97-AF65-F5344CB8AC3E}">
        <p14:creationId xmlns:p14="http://schemas.microsoft.com/office/powerpoint/2010/main" val="4144590806"/>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591</TotalTime>
  <Words>1422</Words>
  <Application>Microsoft Office PowerPoint</Application>
  <PresentationFormat>On-screen Show (16:9)</PresentationFormat>
  <Paragraphs>233</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DataStax_Template_Widescreen</vt:lpstr>
      <vt:lpstr>Practice Lab:</vt:lpstr>
      <vt:lpstr>Challenge 1: AND(ed) String and Integer</vt:lpstr>
      <vt:lpstr>Challenge 2: Lowercase (TextField) with Sort</vt:lpstr>
      <vt:lpstr>Go Farther: (Optional)</vt:lpstr>
      <vt:lpstr>Challenge 3 (Optional): multiValued, tags</vt:lpstr>
      <vt:lpstr>Practice Lab:</vt:lpstr>
      <vt:lpstr>End of Module: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35</cp:revision>
  <dcterms:created xsi:type="dcterms:W3CDTF">2018-03-30T00:33:11Z</dcterms:created>
  <dcterms:modified xsi:type="dcterms:W3CDTF">2018-07-26T22:39:33Z</dcterms:modified>
  <cp:category/>
</cp:coreProperties>
</file>